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310" r:id="rId4"/>
    <p:sldId id="308" r:id="rId5"/>
    <p:sldId id="309" r:id="rId6"/>
    <p:sldId id="301" r:id="rId7"/>
    <p:sldId id="311" r:id="rId8"/>
    <p:sldId id="316" r:id="rId9"/>
    <p:sldId id="315" r:id="rId10"/>
    <p:sldId id="312" r:id="rId11"/>
    <p:sldId id="313" r:id="rId12"/>
    <p:sldId id="314"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3" d="100"/>
          <a:sy n="163" d="100"/>
        </p:scale>
        <p:origin x="-120" y="-6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Independent </a:t>
          </a:r>
          <a:r>
            <a:rPr lang="en-US" i="1" dirty="0"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dirty="0" smtClean="0"/>
            <a:t>Independent </a:t>
          </a:r>
          <a:r>
            <a:rPr lang="en-US" sz="5900" i="1" kern="1200" dirty="0" smtClean="0"/>
            <a:t>t</a:t>
          </a:r>
          <a:r>
            <a:rPr lang="en-US" sz="5900" kern="1200" dirty="0" smtClean="0"/>
            <a:t>-Test</a:t>
          </a:r>
          <a:endParaRPr lang="en-US" sz="59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smtClean="0"/>
            <a:t>End of Presentation</a:t>
          </a:r>
          <a:endParaRPr lang="en-US" sz="59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3/22/14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3/22/14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3/22/14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3/22/14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3/22/14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3/22/14</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3/22/14</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3/22/14</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3/22/14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3/22/14</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3/22/14</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3/22/14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watertreepress.com/sta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a:bodyPr>
          <a:lstStyle/>
          <a:p>
            <a:pPr marL="0" indent="0" algn="ctr">
              <a:buNone/>
            </a:pPr>
            <a:r>
              <a:rPr lang="en-US" sz="4000" dirty="0" smtClean="0">
                <a:latin typeface="Times New Roman" pitchFamily="18" charset="0"/>
                <a:cs typeface="Times New Roman" pitchFamily="18" charset="0"/>
              </a:rPr>
              <a:t>Independent</a:t>
            </a:r>
            <a:r>
              <a:rPr lang="en-US" sz="4000" i="1" dirty="0" smtClean="0">
                <a:latin typeface="Times New Roman" pitchFamily="18" charset="0"/>
                <a:cs typeface="Times New Roman" pitchFamily="18" charset="0"/>
              </a:rPr>
              <a:t> t</a:t>
            </a:r>
            <a:r>
              <a:rPr lang="en-US" sz="4000" dirty="0" smtClean="0">
                <a:latin typeface="Times New Roman" pitchFamily="18" charset="0"/>
                <a:cs typeface="Times New Roman" pitchFamily="18" charset="0"/>
              </a:rPr>
              <a:t>-Test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a:latin typeface="Times New Roman" pitchFamily="18" charset="0"/>
                <a:cs typeface="Times New Roman" pitchFamily="18" charset="0"/>
              </a:rPr>
              <a:t>2013 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8" name="Picture 7"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152400" y="5334000"/>
            <a:ext cx="8915400" cy="923330"/>
          </a:xfrm>
          <a:prstGeom prst="rect">
            <a:avLst/>
          </a:prstGeom>
          <a:solidFill>
            <a:srgbClr val="001667"/>
          </a:solidFill>
        </p:spPr>
        <p:txBody>
          <a:bodyPr wrap="square" rtlCol="0">
            <a:spAutoFit/>
          </a:bodyPr>
          <a:lstStyle/>
          <a:p>
            <a:pPr algn="ctr"/>
            <a:r>
              <a:rPr lang="en-US" dirty="0"/>
              <a:t>Test results </a:t>
            </a:r>
            <a:r>
              <a:rPr lang="en-US" dirty="0" smtClean="0"/>
              <a:t>assuming equal variances provided </a:t>
            </a:r>
            <a:r>
              <a:rPr lang="en-US" dirty="0"/>
              <a:t>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a:t>
            </a:r>
            <a:r>
              <a:rPr lang="en-US" dirty="0" smtClean="0"/>
              <a:t>) was </a:t>
            </a:r>
            <a:r>
              <a:rPr lang="en-US" dirty="0"/>
              <a:t>not statistically significant, </a:t>
            </a:r>
            <a:r>
              <a:rPr lang="en-US" i="1" dirty="0"/>
              <a:t>t</a:t>
            </a:r>
            <a:r>
              <a:rPr lang="en-US" dirty="0" smtClean="0"/>
              <a:t>(84) </a:t>
            </a:r>
            <a:r>
              <a:rPr lang="en-US" dirty="0"/>
              <a:t>= </a:t>
            </a:r>
            <a:r>
              <a:rPr lang="en-US" dirty="0" smtClean="0"/>
              <a:t>.76, </a:t>
            </a:r>
            <a:r>
              <a:rPr lang="en-US" i="1" dirty="0"/>
              <a:t>p</a:t>
            </a:r>
            <a:r>
              <a:rPr lang="en-US" dirty="0"/>
              <a:t> = .</a:t>
            </a:r>
            <a:r>
              <a:rPr lang="en-US" dirty="0" smtClean="0"/>
              <a:t>45 </a:t>
            </a:r>
            <a:r>
              <a:rPr lang="en-US" dirty="0"/>
              <a:t>(2-tailed), </a:t>
            </a:r>
            <a:r>
              <a:rPr lang="en-US" i="1" dirty="0"/>
              <a:t>d</a:t>
            </a:r>
            <a:r>
              <a:rPr lang="en-US" dirty="0"/>
              <a:t> = </a:t>
            </a:r>
            <a:r>
              <a:rPr lang="en-US" dirty="0" smtClean="0"/>
              <a:t>.19. </a:t>
            </a:r>
            <a:endParaRPr lang="en-US" dirty="0"/>
          </a:p>
        </p:txBody>
      </p:sp>
      <p:pic>
        <p:nvPicPr>
          <p:cNvPr id="2" name="Picture 1" descr="Screen Shot 2013-11-07 at 4.2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20100" cy="5295900"/>
          </a:xfrm>
          <a:prstGeom prst="rect">
            <a:avLst/>
          </a:prstGeom>
        </p:spPr>
      </p:pic>
    </p:spTree>
    <p:extLst>
      <p:ext uri="{BB962C8B-B14F-4D97-AF65-F5344CB8AC3E}">
        <p14:creationId xmlns:p14="http://schemas.microsoft.com/office/powerpoint/2010/main" val="3770374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7 at 4.28.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420100" cy="5651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5715000"/>
            <a:ext cx="8458200" cy="646331"/>
          </a:xfrm>
          <a:prstGeom prst="rect">
            <a:avLst/>
          </a:prstGeom>
          <a:solidFill>
            <a:srgbClr val="001667"/>
          </a:solidFill>
        </p:spPr>
        <p:txBody>
          <a:bodyPr wrap="square" rtlCol="0">
            <a:spAutoFit/>
          </a:bodyPr>
          <a:lstStyle/>
          <a:p>
            <a:pPr algn="ctr"/>
            <a:r>
              <a:rPr lang="en-US" dirty="0" smtClean="0"/>
              <a:t>Enter the formulas shown in cells D16:D23 in order to generate independent </a:t>
            </a:r>
            <a:r>
              <a:rPr lang="en-US" i="1" dirty="0" smtClean="0"/>
              <a:t>t</a:t>
            </a:r>
            <a:r>
              <a:rPr lang="en-US" dirty="0" smtClean="0"/>
              <a:t>-test results assuming unequal variances.</a:t>
            </a:r>
          </a:p>
        </p:txBody>
      </p:sp>
    </p:spTree>
    <p:extLst>
      <p:ext uri="{BB962C8B-B14F-4D97-AF65-F5344CB8AC3E}">
        <p14:creationId xmlns:p14="http://schemas.microsoft.com/office/powerpoint/2010/main" val="38675401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7 at 4.3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07400" cy="5651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228600" y="5486400"/>
            <a:ext cx="8915400" cy="923330"/>
          </a:xfrm>
          <a:prstGeom prst="rect">
            <a:avLst/>
          </a:prstGeom>
          <a:solidFill>
            <a:srgbClr val="001667"/>
          </a:solidFill>
        </p:spPr>
        <p:txBody>
          <a:bodyPr wrap="square" rtlCol="0">
            <a:spAutoFit/>
          </a:bodyPr>
          <a:lstStyle/>
          <a:p>
            <a:pPr algn="ctr"/>
            <a:r>
              <a:rPr lang="en-US" dirty="0"/>
              <a:t>Test results </a:t>
            </a:r>
            <a:r>
              <a:rPr lang="en-US" dirty="0" smtClean="0"/>
              <a:t>assuming unequal variances provided </a:t>
            </a:r>
            <a:r>
              <a:rPr lang="en-US" dirty="0"/>
              <a:t>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a:t>
            </a:r>
            <a:r>
              <a:rPr lang="en-US" dirty="0" smtClean="0"/>
              <a:t>) was </a:t>
            </a:r>
            <a:r>
              <a:rPr lang="en-US" dirty="0"/>
              <a:t>not statistically significant, </a:t>
            </a:r>
            <a:r>
              <a:rPr lang="en-US" i="1" dirty="0"/>
              <a:t>t</a:t>
            </a:r>
            <a:r>
              <a:rPr lang="en-US" dirty="0" smtClean="0"/>
              <a:t>(42.39) </a:t>
            </a:r>
            <a:r>
              <a:rPr lang="en-US" dirty="0"/>
              <a:t>= </a:t>
            </a:r>
            <a:r>
              <a:rPr lang="en-US" dirty="0" smtClean="0"/>
              <a:t>.82, </a:t>
            </a:r>
            <a:r>
              <a:rPr lang="en-US" i="1" dirty="0"/>
              <a:t>p</a:t>
            </a:r>
            <a:r>
              <a:rPr lang="en-US" dirty="0"/>
              <a:t> = .</a:t>
            </a:r>
            <a:r>
              <a:rPr lang="en-US" dirty="0" smtClean="0"/>
              <a:t>42 </a:t>
            </a:r>
            <a:r>
              <a:rPr lang="en-US" dirty="0"/>
              <a:t>(2-tailed), </a:t>
            </a:r>
            <a:r>
              <a:rPr lang="en-US" i="1" dirty="0"/>
              <a:t>d</a:t>
            </a:r>
            <a:r>
              <a:rPr lang="en-US" dirty="0"/>
              <a:t> = </a:t>
            </a:r>
            <a:r>
              <a:rPr lang="en-US" dirty="0" smtClean="0"/>
              <a:t>.20. </a:t>
            </a:r>
            <a:endParaRPr lang="en-US" dirty="0"/>
          </a:p>
        </p:txBody>
      </p:sp>
    </p:spTree>
    <p:extLst>
      <p:ext uri="{BB962C8B-B14F-4D97-AF65-F5344CB8AC3E}">
        <p14:creationId xmlns:p14="http://schemas.microsoft.com/office/powerpoint/2010/main" val="780164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64263510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also known as Student’s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and Independent Samples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is a parametric procedure that assesses whether the means of two independent groups are statistically different from each other.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Groups </a:t>
            </a:r>
            <a:r>
              <a:rPr lang="en-US" sz="2400" dirty="0">
                <a:latin typeface="Times New Roman" pitchFamily="18" charset="0"/>
                <a:cs typeface="Times New Roman" pitchFamily="18" charset="0"/>
              </a:rPr>
              <a:t>can be formed by randomly assigning research participants to groups or conditions in an experiment or one can use naturally occurring groups, e.g., males and females.</a:t>
            </a:r>
          </a:p>
          <a:p>
            <a:r>
              <a:rPr lang="en-US" sz="2400" dirty="0">
                <a:latin typeface="Times New Roman" pitchFamily="18" charset="0"/>
                <a:cs typeface="Times New Roman" pitchFamily="18" charset="0"/>
              </a:rPr>
              <a:t>Excel data entry for 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is accomplished by entering the IV (the grouping variable) and DV </a:t>
            </a:r>
            <a:r>
              <a:rPr lang="en-US" sz="2400" dirty="0" smtClean="0">
                <a:latin typeface="Times New Roman" pitchFamily="18" charset="0"/>
                <a:cs typeface="Times New Roman" pitchFamily="18" charset="0"/>
              </a:rPr>
              <a:t>(the variable that is measured) as </a:t>
            </a:r>
            <a:r>
              <a:rPr lang="en-US" sz="2400" dirty="0">
                <a:latin typeface="Times New Roman" pitchFamily="18" charset="0"/>
                <a:cs typeface="Times New Roman" pitchFamily="18" charset="0"/>
              </a:rPr>
              <a:t>separate columns in an Excel spreadsheet. The IV must be entered as numerical data, e.g., treatment group = 1, control group = 2.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85000" lnSpcReduction="20000"/>
          </a:bodyPr>
          <a:lstStyle/>
          <a:p>
            <a:r>
              <a:rPr lang="en-US" sz="2400" dirty="0">
                <a:latin typeface="Times New Roman" pitchFamily="18" charset="0"/>
                <a:cs typeface="Times New Roman" pitchFamily="18" charset="0"/>
              </a:rPr>
              <a:t>Random selection of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to allow for generalization of results to a target population.</a:t>
            </a:r>
          </a:p>
          <a:p>
            <a:r>
              <a:rPr lang="en-US" sz="2400" dirty="0">
                <a:latin typeface="Times New Roman" pitchFamily="18" charset="0"/>
                <a:cs typeface="Times New Roman" pitchFamily="18" charset="0"/>
              </a:rPr>
              <a:t>Variables. DV: one continuous variable, interval/ratio scale. IV: one categorical IV with two categories; e.g., group (treatment, control).</a:t>
            </a:r>
          </a:p>
          <a:p>
            <a:r>
              <a:rPr lang="en-US" sz="2400" dirty="0">
                <a:latin typeface="Times New Roman" pitchFamily="18" charset="0"/>
                <a:cs typeface="Times New Roman" pitchFamily="18" charset="0"/>
              </a:rPr>
              <a:t>Independence of observations. Independence of observations means that observations (i.e., measurements) are not acted on by an outside influence common to two or more measurements, e.g., other research participants or previous </a:t>
            </a:r>
            <a:r>
              <a:rPr lang="en-US" sz="2400" dirty="0" smtClean="0">
                <a:latin typeface="Times New Roman" pitchFamily="18" charset="0"/>
                <a:cs typeface="Times New Roman" pitchFamily="18" charset="0"/>
              </a:rPr>
              <a:t>measurements.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Normality. DV is normally distributed in each group. The Independent t-Test is robust to mild to moderate violations of normality assuming a sufficiently large sample size. </a:t>
            </a:r>
          </a:p>
          <a:p>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extreme outliers. Extreme outliers can distort the mean difference and the t-statistic. They tend to inflate the variance and depress the value and corresponding statistical significance of the t-statistic.</a:t>
            </a:r>
          </a:p>
          <a:p>
            <a:r>
              <a:rPr lang="en-US" sz="2400" dirty="0">
                <a:latin typeface="Times New Roman" pitchFamily="18" charset="0"/>
                <a:cs typeface="Times New Roman" pitchFamily="18" charset="0"/>
              </a:rPr>
              <a:t>Homogeneity of variance. </a:t>
            </a:r>
          </a:p>
          <a:p>
            <a:r>
              <a:rPr lang="en-US" sz="2400" dirty="0">
                <a:latin typeface="Times New Roman" pitchFamily="18" charset="0"/>
                <a:cs typeface="Times New Roman" pitchFamily="18" charset="0"/>
              </a:rPr>
              <a:t>Sample size. When sample sizes are large (i.e., when both groups have &gt; 25 participants each) and are approximately equal in size, the robustness of this test to violation of the assumption of normality is </a:t>
            </a:r>
            <a:r>
              <a:rPr lang="en-US" sz="2400" dirty="0" smtClean="0">
                <a:latin typeface="Times New Roman" pitchFamily="18" charset="0"/>
                <a:cs typeface="Times New Roman" pitchFamily="18" charset="0"/>
              </a:rPr>
              <a:t>improved.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800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a:t>
            </a:r>
            <a:r>
              <a:rPr lang="en-US" sz="3200" i="1" dirty="0" smtClean="0">
                <a:latin typeface="Times New Roman" pitchFamily="18" charset="0"/>
                <a:cs typeface="Times New Roman" pitchFamily="18" charset="0"/>
              </a:rPr>
              <a:t> 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 using the following 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here  the numerator is </a:t>
            </a:r>
            <a:r>
              <a:rPr lang="en-US" sz="2400" dirty="0">
                <a:latin typeface="Times New Roman" pitchFamily="18" charset="0"/>
                <a:cs typeface="Times New Roman" pitchFamily="18" charset="0"/>
              </a:rPr>
              <a:t>the difference in means of group 1 and group 2 and </a:t>
            </a:r>
            <a:r>
              <a:rPr lang="en-US" sz="2400" dirty="0" smtClean="0">
                <a:latin typeface="Times New Roman" pitchFamily="18" charset="0"/>
                <a:cs typeface="Times New Roman" pitchFamily="18" charset="0"/>
              </a:rPr>
              <a:t>the denominator is </a:t>
            </a:r>
            <a:r>
              <a:rPr lang="en-US" sz="2400" dirty="0">
                <a:latin typeface="Times New Roman" pitchFamily="18" charset="0"/>
                <a:cs typeface="Times New Roman" pitchFamily="18" charset="0"/>
              </a:rPr>
              <a:t>the estimated standard error of the </a:t>
            </a:r>
            <a:r>
              <a:rPr lang="en-US" sz="2400" dirty="0" smtClean="0">
                <a:latin typeface="Times New Roman" pitchFamily="18" charset="0"/>
                <a:cs typeface="Times New Roman" pitchFamily="18" charset="0"/>
              </a:rPr>
              <a:t>difference.</a:t>
            </a: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3169034144"/>
              </p:ext>
            </p:extLst>
          </p:nvPr>
        </p:nvGraphicFramePr>
        <p:xfrm>
          <a:off x="3810000" y="1752599"/>
          <a:ext cx="1752600" cy="1109267"/>
        </p:xfrm>
        <a:graphic>
          <a:graphicData uri="http://schemas.openxmlformats.org/presentationml/2006/ole">
            <mc:AlternateContent xmlns:mc="http://schemas.openxmlformats.org/markup-compatibility/2006">
              <mc:Choice xmlns:v="urn:schemas-microsoft-com:vml" Requires="v">
                <p:oleObj spid="_x0000_s1061" name="Equation" r:id="rId3" imgW="825500" imgH="482600" progId="Equation.3">
                  <p:embed/>
                </p:oleObj>
              </mc:Choice>
              <mc:Fallback>
                <p:oleObj name="Equation" r:id="rId3" imgW="825500" imgH="482600" progId="Equation.3">
                  <p:embed/>
                  <p:pic>
                    <p:nvPicPr>
                      <p:cNvPr id="0" name=""/>
                      <p:cNvPicPr>
                        <a:picLocks noChangeAspect="1" noChangeArrowheads="1"/>
                      </p:cNvPicPr>
                      <p:nvPr/>
                    </p:nvPicPr>
                    <p:blipFill>
                      <a:blip r:embed="rId4"/>
                      <a:srcRect/>
                      <a:stretch>
                        <a:fillRect/>
                      </a:stretch>
                    </p:blipFill>
                    <p:spPr bwMode="auto">
                      <a:xfrm>
                        <a:off x="3810000" y="1752599"/>
                        <a:ext cx="1752600" cy="1109267"/>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measures effect size and is often used to report effect size following a significant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The formula for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for 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t>
            </a:r>
            <a:r>
              <a:rPr lang="en-US" sz="2400" dirty="0" smtClean="0">
                <a:latin typeface="Times New Roman" pitchFamily="18" charset="0"/>
                <a:cs typeface="Times New Roman" pitchFamily="18" charset="0"/>
              </a:rPr>
              <a:t>is:</a:t>
            </a: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By convention,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values are interpreted as follows:</a:t>
            </a:r>
          </a:p>
          <a:p>
            <a:pPr lvl="1"/>
            <a:r>
              <a:rPr lang="en-US" sz="2000" dirty="0">
                <a:latin typeface="Times New Roman" pitchFamily="18" charset="0"/>
                <a:cs typeface="Times New Roman" pitchFamily="18" charset="0"/>
              </a:rPr>
              <a:t>Small effect size = .20</a:t>
            </a:r>
          </a:p>
          <a:p>
            <a:pPr lvl="1"/>
            <a:r>
              <a:rPr lang="en-US" sz="2000" dirty="0">
                <a:latin typeface="Times New Roman" pitchFamily="18" charset="0"/>
                <a:cs typeface="Times New Roman" pitchFamily="18" charset="0"/>
              </a:rPr>
              <a:t>Medium effect size = .50</a:t>
            </a:r>
          </a:p>
          <a:p>
            <a:pPr lvl="1"/>
            <a:r>
              <a:rPr lang="en-US" sz="2000" dirty="0">
                <a:latin typeface="Times New Roman" pitchFamily="18" charset="0"/>
                <a:cs typeface="Times New Roman" pitchFamily="18" charset="0"/>
              </a:rPr>
              <a:t>Large effect size = .80</a:t>
            </a:r>
          </a:p>
          <a:p>
            <a:pPr marL="0" indent="0">
              <a:buNone/>
            </a:pPr>
            <a:endParaRPr lang="en-US" sz="2400" dirty="0" smtClean="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018068175"/>
              </p:ext>
            </p:extLst>
          </p:nvPr>
        </p:nvGraphicFramePr>
        <p:xfrm>
          <a:off x="3429000" y="2819400"/>
          <a:ext cx="2189162" cy="1173163"/>
        </p:xfrm>
        <a:graphic>
          <a:graphicData uri="http://schemas.openxmlformats.org/presentationml/2006/ole">
            <mc:AlternateContent xmlns:mc="http://schemas.openxmlformats.org/markup-compatibility/2006">
              <mc:Choice xmlns:v="urn:schemas-microsoft-com:vml" Requires="v">
                <p:oleObj spid="_x0000_s2085" name="Equation" r:id="rId3" imgW="939800" imgH="469900" progId="Equation.3">
                  <p:embed/>
                </p:oleObj>
              </mc:Choice>
              <mc:Fallback>
                <p:oleObj name="Equation" r:id="rId3" imgW="939800" imgH="469900" progId="Equation.3">
                  <p:embed/>
                  <p:pic>
                    <p:nvPicPr>
                      <p:cNvPr id="0" name=""/>
                      <p:cNvPicPr>
                        <a:picLocks noChangeAspect="1" noChangeArrowheads="1"/>
                      </p:cNvPicPr>
                      <p:nvPr/>
                    </p:nvPicPr>
                    <p:blipFill>
                      <a:blip r:embed="rId4"/>
                      <a:srcRect/>
                      <a:stretch>
                        <a:fillRect/>
                      </a:stretch>
                    </p:blipFill>
                    <p:spPr bwMode="auto">
                      <a:xfrm>
                        <a:off x="3429000" y="2819400"/>
                        <a:ext cx="2189162" cy="11731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7 at 2.5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2194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457200" y="3200400"/>
            <a:ext cx="8458200" cy="3139321"/>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difference in mean computer confidence posttest between male and female university students, μ</a:t>
            </a:r>
            <a:r>
              <a:rPr lang="en-US" baseline="-25000" dirty="0"/>
              <a:t>1</a:t>
            </a:r>
            <a:r>
              <a:rPr lang="en-US" dirty="0"/>
              <a:t> ≠ μ</a:t>
            </a:r>
            <a:r>
              <a:rPr lang="en-US" baseline="-25000" dirty="0"/>
              <a:t>2</a:t>
            </a:r>
            <a:r>
              <a:rPr lang="en-US" dirty="0"/>
              <a:t>? </a:t>
            </a:r>
          </a:p>
          <a:p>
            <a:pPr algn="ctr"/>
            <a:endParaRPr lang="en-US" dirty="0" smtClean="0"/>
          </a:p>
          <a:p>
            <a:pPr algn="ctr"/>
            <a:r>
              <a:rPr lang="en-US" i="1" dirty="0" smtClean="0"/>
              <a:t>H</a:t>
            </a:r>
            <a:r>
              <a:rPr lang="en-US" baseline="-25000" dirty="0" smtClean="0"/>
              <a:t>0</a:t>
            </a:r>
            <a:r>
              <a:rPr lang="en-US" dirty="0"/>
              <a:t>: There is no difference in mean computer confidence posttest between male and female university students, μ</a:t>
            </a:r>
            <a:r>
              <a:rPr lang="en-US" baseline="-25000" dirty="0"/>
              <a:t>1</a:t>
            </a:r>
            <a:r>
              <a:rPr lang="en-US" dirty="0"/>
              <a:t> = μ</a:t>
            </a:r>
            <a:r>
              <a:rPr lang="en-US" baseline="-25000" dirty="0"/>
              <a:t>2</a:t>
            </a:r>
            <a:r>
              <a:rPr lang="en-US" dirty="0" smtClean="0"/>
              <a:t>.</a:t>
            </a:r>
          </a:p>
          <a:p>
            <a:pPr algn="ctr"/>
            <a:endParaRPr lang="en-US" dirty="0"/>
          </a:p>
          <a:p>
            <a:pPr algn="ctr"/>
            <a:r>
              <a:rPr lang="en-US" dirty="0" smtClean="0"/>
              <a:t>Note: for the purpose of this analysis we will assume normality. Typically, a complete analysis includes evaluation of test assumptions.</a:t>
            </a:r>
            <a:endParaRPr lang="en-US" dirty="0"/>
          </a:p>
        </p:txBody>
      </p:sp>
      <p:sp>
        <p:nvSpPr>
          <p:cNvPr id="11" name="TextBox 10"/>
          <p:cNvSpPr txBox="1"/>
          <p:nvPr/>
        </p:nvSpPr>
        <p:spPr>
          <a:xfrm>
            <a:off x="457200" y="2209800"/>
            <a:ext cx="8431064" cy="369332"/>
          </a:xfrm>
          <a:prstGeom prst="rect">
            <a:avLst/>
          </a:prstGeom>
          <a:solidFill>
            <a:srgbClr val="001667"/>
          </a:solidFill>
        </p:spPr>
        <p:txBody>
          <a:bodyPr wrap="none" rtlCol="0">
            <a:spAutoFit/>
          </a:bodyPr>
          <a:lstStyle/>
          <a:p>
            <a:pPr algn="ctr"/>
            <a:r>
              <a:rPr lang="en-US" dirty="0" smtClean="0"/>
              <a:t>Open the dataset </a:t>
            </a:r>
            <a:r>
              <a:rPr lang="en-US" i="1" dirty="0" smtClean="0"/>
              <a:t>Computer </a:t>
            </a:r>
            <a:r>
              <a:rPr lang="en-US" i="1" dirty="0" err="1" smtClean="0"/>
              <a:t>Anxiety.xlsx</a:t>
            </a:r>
            <a:r>
              <a:rPr lang="en-US" dirty="0" smtClean="0"/>
              <a:t>. Click on the Independent t-Test worksheet tab.  </a:t>
            </a:r>
          </a:p>
        </p:txBody>
      </p:sp>
      <p:sp>
        <p:nvSpPr>
          <p:cNvPr id="6" name="TextBox 5"/>
          <p:cNvSpPr txBox="1"/>
          <p:nvPr/>
        </p:nvSpPr>
        <p:spPr>
          <a:xfrm>
            <a:off x="1981200" y="26670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4343400"/>
            <a:ext cx="8458200" cy="646331"/>
          </a:xfrm>
          <a:prstGeom prst="rect">
            <a:avLst/>
          </a:prstGeom>
          <a:solidFill>
            <a:srgbClr val="001667"/>
          </a:solidFill>
        </p:spPr>
        <p:txBody>
          <a:bodyPr wrap="square" rtlCol="0">
            <a:spAutoFit/>
          </a:bodyPr>
          <a:lstStyle/>
          <a:p>
            <a:pPr algn="ctr"/>
            <a:r>
              <a:rPr lang="en-US" dirty="0" smtClean="0"/>
              <a:t>Enter the labels and formulas shown in cells C1:G4 in order to generate descriptive statistics.</a:t>
            </a:r>
          </a:p>
        </p:txBody>
      </p:sp>
      <p:pic>
        <p:nvPicPr>
          <p:cNvPr id="6" name="Picture 5" descr="Screen Shot 2013-11-07 at 4.3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421"/>
            <a:ext cx="8420100" cy="4178300"/>
          </a:xfrm>
          <a:prstGeom prst="rect">
            <a:avLst/>
          </a:prstGeom>
        </p:spPr>
      </p:pic>
    </p:spTree>
    <p:extLst>
      <p:ext uri="{BB962C8B-B14F-4D97-AF65-F5344CB8AC3E}">
        <p14:creationId xmlns:p14="http://schemas.microsoft.com/office/powerpoint/2010/main" val="1129525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04800" y="4343400"/>
            <a:ext cx="8458200" cy="1200329"/>
          </a:xfrm>
          <a:prstGeom prst="rect">
            <a:avLst/>
          </a:prstGeom>
          <a:solidFill>
            <a:srgbClr val="001667"/>
          </a:solidFill>
        </p:spPr>
        <p:txBody>
          <a:bodyPr wrap="square" rtlCol="0">
            <a:spAutoFit/>
          </a:bodyPr>
          <a:lstStyle/>
          <a:p>
            <a:pPr algn="ctr"/>
            <a:r>
              <a:rPr lang="en-US" dirty="0"/>
              <a:t>R</a:t>
            </a:r>
            <a:r>
              <a:rPr lang="en-US" dirty="0" smtClean="0"/>
              <a:t>esults suggest that the groups have unequal </a:t>
            </a:r>
            <a:r>
              <a:rPr lang="en-US" dirty="0" smtClean="0"/>
              <a:t>variances (22.46 versus 30.90). </a:t>
            </a:r>
            <a:r>
              <a:rPr lang="en-US" dirty="0" smtClean="0"/>
              <a:t>Further analysis using </a:t>
            </a:r>
            <a:r>
              <a:rPr lang="en-US" dirty="0"/>
              <a:t>the  </a:t>
            </a:r>
            <a:r>
              <a:rPr lang="en-US" i="1" dirty="0"/>
              <a:t>F</a:t>
            </a:r>
            <a:r>
              <a:rPr lang="en-US" dirty="0"/>
              <a:t>-test of Equality of </a:t>
            </a:r>
            <a:r>
              <a:rPr lang="en-US" dirty="0" smtClean="0"/>
              <a:t>Variance is </a:t>
            </a:r>
            <a:r>
              <a:rPr lang="en-US" dirty="0" smtClean="0"/>
              <a:t>indicated </a:t>
            </a:r>
            <a:r>
              <a:rPr lang="en-US" dirty="0" smtClean="0"/>
              <a:t>to confirm this conclusion. Nonetheless, equal and unequal independent t-test models will be conducted. The conservative(recommended)  approach is to use the unequal variance assumed </a:t>
            </a:r>
            <a:r>
              <a:rPr lang="en-US" dirty="0" smtClean="0"/>
              <a:t>results. </a:t>
            </a:r>
            <a:endParaRPr lang="en-US" dirty="0" smtClean="0"/>
          </a:p>
        </p:txBody>
      </p:sp>
      <p:pic>
        <p:nvPicPr>
          <p:cNvPr id="5" name="Picture 4" descr="Screen Shot 2013-11-07 at 4.3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07400" cy="4191000"/>
          </a:xfrm>
          <a:prstGeom prst="rect">
            <a:avLst/>
          </a:prstGeom>
        </p:spPr>
      </p:pic>
    </p:spTree>
    <p:extLst>
      <p:ext uri="{BB962C8B-B14F-4D97-AF65-F5344CB8AC3E}">
        <p14:creationId xmlns:p14="http://schemas.microsoft.com/office/powerpoint/2010/main" val="565485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7 at 4.2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820"/>
            <a:ext cx="8420100" cy="5283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5486400"/>
            <a:ext cx="8458200" cy="646331"/>
          </a:xfrm>
          <a:prstGeom prst="rect">
            <a:avLst/>
          </a:prstGeom>
          <a:solidFill>
            <a:srgbClr val="001667"/>
          </a:solidFill>
        </p:spPr>
        <p:txBody>
          <a:bodyPr wrap="square" rtlCol="0">
            <a:spAutoFit/>
          </a:bodyPr>
          <a:lstStyle/>
          <a:p>
            <a:pPr algn="ctr"/>
            <a:r>
              <a:rPr lang="en-US" dirty="0" smtClean="0"/>
              <a:t>Enter the formulas shown in cells D7:D13 in order to generate independent </a:t>
            </a:r>
            <a:r>
              <a:rPr lang="en-US" i="1" dirty="0" smtClean="0"/>
              <a:t>t</a:t>
            </a:r>
            <a:r>
              <a:rPr lang="en-US" dirty="0" smtClean="0"/>
              <a:t>-test results assuming equal variances.</a:t>
            </a:r>
          </a:p>
        </p:txBody>
      </p:sp>
    </p:spTree>
    <p:extLst>
      <p:ext uri="{BB962C8B-B14F-4D97-AF65-F5344CB8AC3E}">
        <p14:creationId xmlns:p14="http://schemas.microsoft.com/office/powerpoint/2010/main" val="17744367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932</Words>
  <Application>Microsoft Macintosh PowerPoint</Application>
  <PresentationFormat>On-screen Show (4:3)</PresentationFormat>
  <Paragraphs>64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Statistical Fundamentals:  Using Microsoft Excel for Univariate and Bivariate Analysis Alfred P. Rovai</vt:lpstr>
      <vt:lpstr>Independent t-Test</vt:lpstr>
      <vt:lpstr>Key Assumptions &amp; Requirements</vt:lpstr>
      <vt:lpstr>Independent t-Test</vt:lpstr>
      <vt:lpstr>Independent t-Test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Alfred Rovai</cp:lastModifiedBy>
  <cp:revision>174</cp:revision>
  <dcterms:created xsi:type="dcterms:W3CDTF">2013-06-04T13:30:25Z</dcterms:created>
  <dcterms:modified xsi:type="dcterms:W3CDTF">2014-03-22T09:57:22Z</dcterms:modified>
  <cp:category/>
</cp:coreProperties>
</file>